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heme/themeOverride9.xml" ContentType="application/vnd.openxmlformats-officedocument.themeOverride+xml"/>
  <Override PartName="/ppt/notesSlides/notesSlide8.xml" ContentType="application/vnd.openxmlformats-officedocument.presentationml.notesSlide+xml"/>
  <Override PartName="/ppt/theme/themeOverride10.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78" r:id="rId5"/>
    <p:sldId id="279" r:id="rId6"/>
    <p:sldId id="282" r:id="rId7"/>
    <p:sldId id="281" r:id="rId8"/>
    <p:sldId id="288" r:id="rId9"/>
    <p:sldId id="283" r:id="rId10"/>
    <p:sldId id="284" r:id="rId11"/>
    <p:sldId id="285" r:id="rId12"/>
    <p:sldId id="286" r:id="rId13"/>
    <p:sldId id="28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nati Nandaki" initials="KN" lastIdx="1" clrIdx="0">
    <p:extLst>
      <p:ext uri="{19B8F6BF-5375-455C-9EA6-DF929625EA0E}">
        <p15:presenceInfo xmlns:p15="http://schemas.microsoft.com/office/powerpoint/2012/main" userId="c0e87ba763fb84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19" autoAdjust="0"/>
  </p:normalViewPr>
  <p:slideViewPr>
    <p:cSldViewPr snapToGrid="0">
      <p:cViewPr>
        <p:scale>
          <a:sx n="80" d="100"/>
          <a:sy n="80" d="100"/>
        </p:scale>
        <p:origin x="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57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216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538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394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883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064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833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151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4/27/2023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gif"/><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1141238"/>
          </a:xfrm>
        </p:spPr>
        <p:txBody>
          <a:bodyPr>
            <a:noAutofit/>
          </a:bodyPr>
          <a:lstStyle/>
          <a:p>
            <a:pPr algn="l"/>
            <a:r>
              <a:rPr lang="en-US" sz="4000" dirty="0"/>
              <a:t>AI Bot for Snake Game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2" y="2814762"/>
            <a:ext cx="3485075" cy="2369715"/>
          </a:xfrm>
        </p:spPr>
        <p:txBody>
          <a:bodyPr>
            <a:normAutofit fontScale="47500" lnSpcReduction="20000"/>
          </a:bodyPr>
          <a:lstStyle/>
          <a:p>
            <a:pPr algn="l"/>
            <a:r>
              <a:rPr lang="en-US" sz="2500" u="sng" dirty="0"/>
              <a:t>TEAM MEMBERS</a:t>
            </a:r>
          </a:p>
          <a:p>
            <a:pPr algn="l"/>
            <a:r>
              <a:rPr lang="en-US" sz="2500" dirty="0"/>
              <a:t>SHASHANK MYLAVARAPU</a:t>
            </a:r>
          </a:p>
          <a:p>
            <a:pPr algn="l"/>
            <a:r>
              <a:rPr lang="en-US" sz="2500" dirty="0"/>
              <a:t>00809780- SMYLA3@UNH.NEWHAVEN.EDU</a:t>
            </a:r>
          </a:p>
          <a:p>
            <a:pPr algn="l"/>
            <a:r>
              <a:rPr lang="en-US" sz="2500" dirty="0"/>
              <a:t>NANDAKI KARNATI</a:t>
            </a:r>
          </a:p>
          <a:p>
            <a:pPr algn="l"/>
            <a:r>
              <a:rPr lang="en-US" sz="2500" dirty="0"/>
              <a:t>00810803- NKARN3@UNH.NEWHAVEN.EDU</a:t>
            </a:r>
          </a:p>
          <a:p>
            <a:pPr algn="l"/>
            <a:r>
              <a:rPr lang="en-US" sz="2500" dirty="0"/>
              <a:t>TEJASWINI SERU</a:t>
            </a:r>
          </a:p>
          <a:p>
            <a:pPr algn="l"/>
            <a:r>
              <a:rPr lang="en-US" sz="2500" dirty="0"/>
              <a:t>00791018– TSERU1@UNH.NEWHAVEN.EDU</a:t>
            </a:r>
          </a:p>
          <a:p>
            <a:pPr algn="l"/>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2504314"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2560320" y="178903"/>
            <a:ext cx="4481226" cy="624178"/>
          </a:xfrm>
        </p:spPr>
        <p:txBody>
          <a:bodyPr anchor="b">
            <a:normAutofit fontScale="90000"/>
          </a:bodyPr>
          <a:lstStyle/>
          <a:p>
            <a:pPr algn="l"/>
            <a:r>
              <a:rPr lang="en-US" sz="4000" dirty="0"/>
              <a:t> </a:t>
            </a:r>
          </a:p>
        </p:txBody>
      </p:sp>
      <p:sp>
        <p:nvSpPr>
          <p:cNvPr id="5" name="Content Placeholder 4">
            <a:extLst>
              <a:ext uri="{FF2B5EF4-FFF2-40B4-BE49-F238E27FC236}">
                <a16:creationId xmlns:a16="http://schemas.microsoft.com/office/drawing/2014/main" id="{27DFE270-4AEB-7D27-11A4-BBEBB95F3634}"/>
              </a:ext>
            </a:extLst>
          </p:cNvPr>
          <p:cNvSpPr>
            <a:spLocks noGrp="1"/>
          </p:cNvSpPr>
          <p:nvPr>
            <p:ph idx="1"/>
          </p:nvPr>
        </p:nvSpPr>
        <p:spPr>
          <a:xfrm>
            <a:off x="3951797" y="2076450"/>
            <a:ext cx="7315759" cy="2169547"/>
          </a:xfrm>
        </p:spPr>
        <p:txBody>
          <a:bodyPr>
            <a:normAutofit/>
          </a:bodyPr>
          <a:lstStyle/>
          <a:p>
            <a:pPr marL="36900" indent="0">
              <a:buNone/>
            </a:pPr>
            <a:r>
              <a:rPr lang="en-US" sz="6000" dirty="0"/>
              <a:t>            Thank You!!!!!!</a:t>
            </a:r>
          </a:p>
        </p:txBody>
      </p:sp>
    </p:spTree>
    <p:extLst>
      <p:ext uri="{BB962C8B-B14F-4D97-AF65-F5344CB8AC3E}">
        <p14:creationId xmlns:p14="http://schemas.microsoft.com/office/powerpoint/2010/main" val="2077561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400" dirty="0"/>
              <a:t>Contents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Approach</a:t>
            </a:r>
          </a:p>
          <a:p>
            <a:pPr marL="36900" lvl="0" indent="0">
              <a:buNone/>
            </a:pPr>
            <a:r>
              <a:rPr lang="en-US" sz="2400" dirty="0"/>
              <a:t>Methodology</a:t>
            </a:r>
          </a:p>
          <a:p>
            <a:pPr marL="36900" lvl="0" indent="0">
              <a:buNone/>
            </a:pPr>
            <a:r>
              <a:rPr lang="en-US" sz="2400" dirty="0"/>
              <a:t>Flow of Execution</a:t>
            </a:r>
          </a:p>
          <a:p>
            <a:pPr marL="36900" lvl="0" indent="0">
              <a:buNone/>
            </a:pPr>
            <a:r>
              <a:rPr lang="en-US" sz="2400" dirty="0"/>
              <a:t>Execution  </a:t>
            </a:r>
          </a:p>
          <a:p>
            <a:pPr marL="36900" lvl="0" indent="0">
              <a:buNone/>
            </a:pPr>
            <a:r>
              <a:rPr lang="en-US" sz="2400" dirty="0"/>
              <a:t>Evaluation</a:t>
            </a:r>
          </a:p>
          <a:p>
            <a:pPr marL="36900" lvl="0" indent="0">
              <a:buNone/>
            </a:pPr>
            <a:r>
              <a:rPr lang="en-US" sz="2400" dirty="0"/>
              <a:t>Demo</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48379" y="-1"/>
            <a:ext cx="3030118" cy="685800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3124863" y="832049"/>
            <a:ext cx="8179226" cy="636103"/>
          </a:xfrm>
        </p:spPr>
        <p:txBody>
          <a:bodyPr anchor="b">
            <a:normAutofit fontScale="90000"/>
          </a:bodyPr>
          <a:lstStyle/>
          <a:p>
            <a:pPr algn="l"/>
            <a:br>
              <a:rPr lang="en-US" sz="3600" dirty="0"/>
            </a:br>
            <a:br>
              <a:rPr lang="en-US" sz="3600" dirty="0"/>
            </a:br>
            <a:br>
              <a:rPr lang="en-US" sz="3600" dirty="0"/>
            </a:br>
            <a:r>
              <a:rPr lang="en-US" sz="4000" dirty="0"/>
              <a:t>Reinforcement learning</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3124863" y="1504508"/>
            <a:ext cx="8179226" cy="5119315"/>
          </a:xfrm>
        </p:spPr>
        <p:txBody>
          <a:bodyPr anchor="t">
            <a:normAutofit/>
          </a:bodyPr>
          <a:lstStyle/>
          <a:p>
            <a:r>
              <a:rPr lang="en-US" sz="2400" dirty="0"/>
              <a:t>Reinforcement learning is a machine learning training method based on rewarding desired behaviors and/or punishing undesired ones. In general, a reinforcement learning agent is able to perceive and interpret its environment, take actions and learn through trial and error.</a:t>
            </a:r>
          </a:p>
          <a:p>
            <a:pPr marL="36900" indent="0">
              <a:buNone/>
            </a:pPr>
            <a:r>
              <a:rPr lang="en-US" sz="2400" dirty="0"/>
              <a:t>Applications of RL:</a:t>
            </a:r>
          </a:p>
          <a:p>
            <a:r>
              <a:rPr lang="en-US" sz="2400" dirty="0"/>
              <a:t>Game AI</a:t>
            </a:r>
          </a:p>
          <a:p>
            <a:r>
              <a:rPr lang="en-US" sz="2400" dirty="0"/>
              <a:t>Robotics</a:t>
            </a:r>
          </a:p>
          <a:p>
            <a:r>
              <a:rPr lang="en-US" sz="2400" dirty="0"/>
              <a:t>Autonomous vehicles</a:t>
            </a:r>
          </a:p>
          <a:p>
            <a:r>
              <a:rPr lang="en-US" sz="2400" dirty="0"/>
              <a:t>Recommendation systems</a:t>
            </a:r>
          </a:p>
          <a:p>
            <a:endParaRPr lang="en-US" sz="1800" dirty="0"/>
          </a:p>
        </p:txBody>
      </p:sp>
      <p:sp>
        <p:nvSpPr>
          <p:cNvPr id="4" name="TextBox 3">
            <a:extLst>
              <a:ext uri="{FF2B5EF4-FFF2-40B4-BE49-F238E27FC236}">
                <a16:creationId xmlns:a16="http://schemas.microsoft.com/office/drawing/2014/main" id="{D22953CC-90CD-A74B-56B5-56D8CF6CA1BE}"/>
              </a:ext>
            </a:extLst>
          </p:cNvPr>
          <p:cNvSpPr txBox="1"/>
          <p:nvPr/>
        </p:nvSpPr>
        <p:spPr>
          <a:xfrm>
            <a:off x="3124863" y="185718"/>
            <a:ext cx="5565913" cy="769441"/>
          </a:xfrm>
          <a:prstGeom prst="rect">
            <a:avLst/>
          </a:prstGeom>
          <a:noFill/>
        </p:spPr>
        <p:txBody>
          <a:bodyPr wrap="square" rtlCol="0">
            <a:spAutoFit/>
          </a:bodyPr>
          <a:lstStyle/>
          <a:p>
            <a:r>
              <a:rPr lang="en-US" sz="4400" dirty="0">
                <a:latin typeface="+mj-lt"/>
              </a:rPr>
              <a:t>Approach</a:t>
            </a:r>
          </a:p>
        </p:txBody>
      </p:sp>
    </p:spTree>
    <p:extLst>
      <p:ext uri="{BB962C8B-B14F-4D97-AF65-F5344CB8AC3E}">
        <p14:creationId xmlns:p14="http://schemas.microsoft.com/office/powerpoint/2010/main" val="1154297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48379" y="0"/>
            <a:ext cx="2966508" cy="685800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3053301" y="188181"/>
            <a:ext cx="4538124" cy="970450"/>
          </a:xfrm>
        </p:spPr>
        <p:txBody>
          <a:bodyPr anchor="b">
            <a:normAutofit/>
          </a:bodyPr>
          <a:lstStyle/>
          <a:p>
            <a:pPr algn="l"/>
            <a:r>
              <a:rPr lang="en-US" sz="4000" dirty="0"/>
              <a:t>Methodology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3053301" y="1287176"/>
            <a:ext cx="8250788" cy="4994354"/>
          </a:xfrm>
        </p:spPr>
        <p:txBody>
          <a:bodyPr anchor="t">
            <a:normAutofit/>
          </a:bodyPr>
          <a:lstStyle/>
          <a:p>
            <a:pPr marL="36900" lvl="0" indent="0">
              <a:buNone/>
            </a:pPr>
            <a:r>
              <a:rPr lang="en-US" sz="1800" dirty="0"/>
              <a:t>In this project we are training AI Snake Bot using qlearning algorithm which generates a q table. This table is used by the snake bot to play itself automatically.</a:t>
            </a:r>
          </a:p>
          <a:p>
            <a:pPr marL="36900" lvl="0" indent="0">
              <a:buNone/>
            </a:pPr>
            <a:r>
              <a:rPr lang="en-US" sz="1800" dirty="0"/>
              <a:t>1. Train the Bot: Define all the hyper parameters and continue the game until the game is over by predicting the next state of food and the Bot.</a:t>
            </a:r>
          </a:p>
          <a:p>
            <a:pPr marL="36900" lvl="0" indent="0">
              <a:buNone/>
            </a:pPr>
            <a:r>
              <a:rPr lang="en-US" sz="1800" dirty="0"/>
              <a:t>2. Q table : Once the training is done a q table is generated which is used by the Bot to play the game itself.</a:t>
            </a:r>
          </a:p>
          <a:p>
            <a:pPr marL="36900" lvl="0" indent="0">
              <a:buNone/>
            </a:pPr>
            <a:r>
              <a:rPr lang="en-US" sz="1800" dirty="0"/>
              <a:t>3. Algorithm : In this we used Q learning algorithm for the training of the Bot.</a:t>
            </a:r>
          </a:p>
          <a:p>
            <a:pPr marL="36900" lvl="0" indent="0">
              <a:buNone/>
            </a:pPr>
            <a:r>
              <a:rPr lang="en-US" sz="1800" dirty="0"/>
              <a:t>Q-learning is a reinforcement learning method that teaches a learning agent how to perform a task by rewarding good behavior and punishing bad behavior. In Snake, for example, moving closer to the food is good. Going off the screen is bad. At each point in the game, the agent will choose the action with the highest expected reward.</a:t>
            </a:r>
          </a:p>
          <a:p>
            <a:pPr marL="36900" lvl="0" indent="0">
              <a:buNone/>
            </a:pPr>
            <a:endParaRPr lang="en-US" sz="1800" dirty="0"/>
          </a:p>
          <a:p>
            <a:endParaRPr lang="en-US" sz="1800" dirty="0"/>
          </a:p>
        </p:txBody>
      </p:sp>
    </p:spTree>
    <p:extLst>
      <p:ext uri="{BB962C8B-B14F-4D97-AF65-F5344CB8AC3E}">
        <p14:creationId xmlns:p14="http://schemas.microsoft.com/office/powerpoint/2010/main" val="386699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48379" y="0"/>
            <a:ext cx="2966508" cy="685800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3053301" y="188181"/>
            <a:ext cx="4538124" cy="970450"/>
          </a:xfrm>
        </p:spPr>
        <p:txBody>
          <a:bodyPr anchor="b">
            <a:normAutofit fontScale="90000"/>
          </a:bodyPr>
          <a:lstStyle/>
          <a:p>
            <a:pPr algn="l"/>
            <a:r>
              <a:rPr lang="en-US" sz="4000" dirty="0"/>
              <a:t>Qlearning Algorithm	</a:t>
            </a:r>
          </a:p>
        </p:txBody>
      </p:sp>
      <p:pic>
        <p:nvPicPr>
          <p:cNvPr id="5" name="Content Placeholder 4">
            <a:extLst>
              <a:ext uri="{FF2B5EF4-FFF2-40B4-BE49-F238E27FC236}">
                <a16:creationId xmlns:a16="http://schemas.microsoft.com/office/drawing/2014/main" id="{51CEE829-2110-4649-5EAE-F4EA5F6DBDD7}"/>
              </a:ext>
            </a:extLst>
          </p:cNvPr>
          <p:cNvPicPr>
            <a:picLocks noGrp="1" noChangeAspect="1"/>
          </p:cNvPicPr>
          <p:nvPr>
            <p:ph idx="1"/>
          </p:nvPr>
        </p:nvPicPr>
        <p:blipFill>
          <a:blip r:embed="rId7"/>
          <a:stretch>
            <a:fillRect/>
          </a:stretch>
        </p:blipFill>
        <p:spPr>
          <a:xfrm>
            <a:off x="4546465" y="1609613"/>
            <a:ext cx="5264421" cy="4349974"/>
          </a:xfrm>
        </p:spPr>
      </p:pic>
    </p:spTree>
    <p:extLst>
      <p:ext uri="{BB962C8B-B14F-4D97-AF65-F5344CB8AC3E}">
        <p14:creationId xmlns:p14="http://schemas.microsoft.com/office/powerpoint/2010/main" val="37615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48379" y="0"/>
            <a:ext cx="2966508" cy="685800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3053301" y="188181"/>
            <a:ext cx="4538124" cy="970450"/>
          </a:xfrm>
        </p:spPr>
        <p:txBody>
          <a:bodyPr anchor="b">
            <a:normAutofit/>
          </a:bodyPr>
          <a:lstStyle/>
          <a:p>
            <a:pPr algn="l"/>
            <a:r>
              <a:rPr lang="en-US" sz="4000" dirty="0"/>
              <a:t>Flow of Execution </a:t>
            </a:r>
          </a:p>
        </p:txBody>
      </p:sp>
      <p:pic>
        <p:nvPicPr>
          <p:cNvPr id="5" name="Content Placeholder 4">
            <a:extLst>
              <a:ext uri="{FF2B5EF4-FFF2-40B4-BE49-F238E27FC236}">
                <a16:creationId xmlns:a16="http://schemas.microsoft.com/office/drawing/2014/main" id="{86B86166-92EA-425F-79E6-9628357F2971}"/>
              </a:ext>
            </a:extLst>
          </p:cNvPr>
          <p:cNvPicPr>
            <a:picLocks noGrp="1" noChangeAspect="1"/>
          </p:cNvPicPr>
          <p:nvPr>
            <p:ph idx="1"/>
          </p:nvPr>
        </p:nvPicPr>
        <p:blipFill>
          <a:blip r:embed="rId7"/>
          <a:stretch>
            <a:fillRect/>
          </a:stretch>
        </p:blipFill>
        <p:spPr>
          <a:xfrm>
            <a:off x="5581817" y="1493838"/>
            <a:ext cx="3030372" cy="4755887"/>
          </a:xfrm>
        </p:spPr>
      </p:pic>
    </p:spTree>
    <p:extLst>
      <p:ext uri="{BB962C8B-B14F-4D97-AF65-F5344CB8AC3E}">
        <p14:creationId xmlns:p14="http://schemas.microsoft.com/office/powerpoint/2010/main" val="169110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03020" y="-5964"/>
            <a:ext cx="2504314"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2560320" y="178903"/>
            <a:ext cx="4481226" cy="624178"/>
          </a:xfrm>
        </p:spPr>
        <p:txBody>
          <a:bodyPr anchor="b">
            <a:noAutofit/>
          </a:bodyPr>
          <a:lstStyle/>
          <a:p>
            <a:pPr algn="l"/>
            <a:r>
              <a:rPr lang="en-US" sz="4000" dirty="0"/>
              <a:t>Execution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2401294" y="981984"/>
            <a:ext cx="9692640" cy="5697111"/>
          </a:xfrm>
        </p:spPr>
        <p:txBody>
          <a:bodyPr anchor="t">
            <a:noAutofit/>
          </a:bodyPr>
          <a:lstStyle/>
          <a:p>
            <a:r>
              <a:rPr lang="en-US" sz="2000" dirty="0"/>
              <a:t>Provide the configuration (State space, Action space (</a:t>
            </a:r>
            <a:r>
              <a:rPr lang="en-US" sz="1400" dirty="0"/>
              <a:t>already included in the qlearining.py file</a:t>
            </a:r>
            <a:r>
              <a:rPr lang="en-US" sz="2000" dirty="0"/>
              <a:t>))</a:t>
            </a:r>
          </a:p>
          <a:p>
            <a:r>
              <a:rPr lang="en-US" sz="2000" dirty="0"/>
              <a:t> Fix the mode training and Playing by using “t” and “p”</a:t>
            </a:r>
          </a:p>
          <a:p>
            <a:r>
              <a:rPr lang="en-US" sz="2000" dirty="0"/>
              <a:t>Trian the snake bot by running the following command using the command prompt or the terminal of the any IDE.</a:t>
            </a:r>
          </a:p>
          <a:p>
            <a:pPr marL="36900" indent="0">
              <a:buNone/>
            </a:pPr>
            <a:r>
              <a:rPr lang="en-US" sz="2000" dirty="0"/>
              <a:t>                 </a:t>
            </a:r>
            <a:r>
              <a:rPr lang="en-US" sz="2000" dirty="0">
                <a:solidFill>
                  <a:srgbClr val="92D050"/>
                </a:solidFill>
              </a:rPr>
              <a:t>"python qlearning.py t“</a:t>
            </a:r>
          </a:p>
          <a:p>
            <a:pPr marL="36900" indent="0">
              <a:buNone/>
            </a:pPr>
            <a:r>
              <a:rPr lang="en-US" sz="2000" dirty="0"/>
              <a:t>Formula used:</a:t>
            </a:r>
          </a:p>
          <a:p>
            <a:endParaRPr lang="en-US" sz="2000" dirty="0"/>
          </a:p>
          <a:p>
            <a:endParaRPr lang="en-US" sz="2000" dirty="0"/>
          </a:p>
          <a:p>
            <a:endParaRPr lang="en-US" sz="2000" dirty="0"/>
          </a:p>
          <a:p>
            <a:endParaRPr lang="en-US" sz="2000" dirty="0"/>
          </a:p>
          <a:p>
            <a:r>
              <a:rPr lang="en-US" sz="2000" dirty="0"/>
              <a:t>Play the game</a:t>
            </a:r>
          </a:p>
          <a:p>
            <a:pPr marL="36900" indent="0">
              <a:buNone/>
            </a:pPr>
            <a:r>
              <a:rPr lang="en-US" sz="2000" dirty="0"/>
              <a:t>                 </a:t>
            </a:r>
            <a:r>
              <a:rPr lang="en-US" sz="2000" dirty="0">
                <a:solidFill>
                  <a:srgbClr val="92D050"/>
                </a:solidFill>
              </a:rPr>
              <a:t>"python qlearning.py p "</a:t>
            </a:r>
          </a:p>
        </p:txBody>
      </p:sp>
      <p:pic>
        <p:nvPicPr>
          <p:cNvPr id="5" name="Picture 4">
            <a:extLst>
              <a:ext uri="{FF2B5EF4-FFF2-40B4-BE49-F238E27FC236}">
                <a16:creationId xmlns:a16="http://schemas.microsoft.com/office/drawing/2014/main" id="{BEE61DEC-D92F-CF80-BBD3-BE74B230B285}"/>
              </a:ext>
            </a:extLst>
          </p:cNvPr>
          <p:cNvPicPr>
            <a:picLocks noChangeAspect="1"/>
          </p:cNvPicPr>
          <p:nvPr/>
        </p:nvPicPr>
        <p:blipFill>
          <a:blip r:embed="rId7"/>
          <a:stretch>
            <a:fillRect/>
          </a:stretch>
        </p:blipFill>
        <p:spPr>
          <a:xfrm>
            <a:off x="3363401" y="3947816"/>
            <a:ext cx="5465198" cy="1069456"/>
          </a:xfrm>
          <a:prstGeom prst="rect">
            <a:avLst/>
          </a:prstGeom>
        </p:spPr>
      </p:pic>
    </p:spTree>
    <p:extLst>
      <p:ext uri="{BB962C8B-B14F-4D97-AF65-F5344CB8AC3E}">
        <p14:creationId xmlns:p14="http://schemas.microsoft.com/office/powerpoint/2010/main" val="1420769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03020" y="-5964"/>
            <a:ext cx="2504314"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2560320" y="178903"/>
            <a:ext cx="4481226" cy="624178"/>
          </a:xfrm>
        </p:spPr>
        <p:txBody>
          <a:bodyPr anchor="b">
            <a:noAutofit/>
          </a:bodyPr>
          <a:lstStyle/>
          <a:p>
            <a:pPr algn="l"/>
            <a:r>
              <a:rPr lang="en-US" sz="4000" dirty="0"/>
              <a:t>Evaluation</a:t>
            </a:r>
          </a:p>
        </p:txBody>
      </p:sp>
      <p:sp>
        <p:nvSpPr>
          <p:cNvPr id="4" name="Content Placeholder 3">
            <a:extLst>
              <a:ext uri="{FF2B5EF4-FFF2-40B4-BE49-F238E27FC236}">
                <a16:creationId xmlns:a16="http://schemas.microsoft.com/office/drawing/2014/main" id="{33F21467-A9F9-3D5D-9D84-C0AA714A8899}"/>
              </a:ext>
            </a:extLst>
          </p:cNvPr>
          <p:cNvSpPr>
            <a:spLocks noGrp="1"/>
          </p:cNvSpPr>
          <p:nvPr>
            <p:ph idx="1"/>
          </p:nvPr>
        </p:nvSpPr>
        <p:spPr>
          <a:xfrm>
            <a:off x="2878371" y="981984"/>
            <a:ext cx="8389185" cy="4809216"/>
          </a:xfrm>
        </p:spPr>
        <p:txBody>
          <a:bodyPr/>
          <a:lstStyle/>
          <a:p>
            <a:r>
              <a:rPr lang="en-US" dirty="0"/>
              <a:t>The total rewards per episode increased as we increase the number of episodes in training which is shown in the graph below.</a:t>
            </a:r>
          </a:p>
          <a:p>
            <a:endParaRPr lang="en-US" dirty="0"/>
          </a:p>
        </p:txBody>
      </p:sp>
      <p:pic>
        <p:nvPicPr>
          <p:cNvPr id="7" name="Picture 6">
            <a:extLst>
              <a:ext uri="{FF2B5EF4-FFF2-40B4-BE49-F238E27FC236}">
                <a16:creationId xmlns:a16="http://schemas.microsoft.com/office/drawing/2014/main" id="{A1CAFF9D-516C-0869-5BE4-36E7A29DE8FA}"/>
              </a:ext>
            </a:extLst>
          </p:cNvPr>
          <p:cNvPicPr>
            <a:picLocks noChangeAspect="1"/>
          </p:cNvPicPr>
          <p:nvPr/>
        </p:nvPicPr>
        <p:blipFill>
          <a:blip r:embed="rId7"/>
          <a:stretch>
            <a:fillRect/>
          </a:stretch>
        </p:blipFill>
        <p:spPr>
          <a:xfrm>
            <a:off x="4449530" y="2086882"/>
            <a:ext cx="5184032" cy="3704318"/>
          </a:xfrm>
          <a:prstGeom prst="rect">
            <a:avLst/>
          </a:prstGeom>
        </p:spPr>
      </p:pic>
    </p:spTree>
    <p:extLst>
      <p:ext uri="{BB962C8B-B14F-4D97-AF65-F5344CB8AC3E}">
        <p14:creationId xmlns:p14="http://schemas.microsoft.com/office/powerpoint/2010/main" val="239484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03020" y="-5964"/>
            <a:ext cx="2504314"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2560320" y="178903"/>
            <a:ext cx="4481226" cy="624178"/>
          </a:xfrm>
        </p:spPr>
        <p:txBody>
          <a:bodyPr anchor="b">
            <a:noAutofit/>
          </a:bodyPr>
          <a:lstStyle/>
          <a:p>
            <a:pPr algn="l"/>
            <a:r>
              <a:rPr lang="en-US" sz="4000" dirty="0"/>
              <a:t>Demo </a:t>
            </a:r>
          </a:p>
        </p:txBody>
      </p:sp>
      <p:pic>
        <p:nvPicPr>
          <p:cNvPr id="6" name="Content Placeholder 5">
            <a:extLst>
              <a:ext uri="{FF2B5EF4-FFF2-40B4-BE49-F238E27FC236}">
                <a16:creationId xmlns:a16="http://schemas.microsoft.com/office/drawing/2014/main" id="{5ACD834C-FA71-FA87-028A-3EECE31E2465}"/>
              </a:ext>
            </a:extLst>
          </p:cNvPr>
          <p:cNvPicPr>
            <a:picLocks noGrp="1" noChangeAspect="1"/>
          </p:cNvPicPr>
          <p:nvPr>
            <p:ph idx="1"/>
          </p:nvPr>
        </p:nvPicPr>
        <p:blipFill>
          <a:blip r:embed="rId7"/>
          <a:stretch>
            <a:fillRect/>
          </a:stretch>
        </p:blipFill>
        <p:spPr>
          <a:xfrm>
            <a:off x="3705404" y="981983"/>
            <a:ext cx="5934973" cy="5103742"/>
          </a:xfrm>
        </p:spPr>
      </p:pic>
    </p:spTree>
    <p:extLst>
      <p:ext uri="{BB962C8B-B14F-4D97-AF65-F5344CB8AC3E}">
        <p14:creationId xmlns:p14="http://schemas.microsoft.com/office/powerpoint/2010/main" val="4282071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{6694F462-3815-4C0F-887F-0C726765A63B}tf55705232_win32</Template>
  <TotalTime>219</TotalTime>
  <Words>407</Words>
  <Application>Microsoft Office PowerPoint</Application>
  <PresentationFormat>Widescreen</PresentationFormat>
  <Paragraphs>57</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Goudy Old Style</vt:lpstr>
      <vt:lpstr>Wingdings 2</vt:lpstr>
      <vt:lpstr>SlateVTI</vt:lpstr>
      <vt:lpstr>AI Bot for Snake Game</vt:lpstr>
      <vt:lpstr>Contents</vt:lpstr>
      <vt:lpstr>   Reinforcement learning</vt:lpstr>
      <vt:lpstr>Methodology </vt:lpstr>
      <vt:lpstr>Qlearning Algorithm </vt:lpstr>
      <vt:lpstr>Flow of Execution </vt:lpstr>
      <vt:lpstr>Execution</vt:lpstr>
      <vt:lpstr>Evaluation</vt:lpstr>
      <vt:lpstr>Demo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Bot for Snake Game</dc:title>
  <dc:creator>Karnati Nandaki</dc:creator>
  <cp:lastModifiedBy>Karnati Nandaki</cp:lastModifiedBy>
  <cp:revision>5</cp:revision>
  <dcterms:created xsi:type="dcterms:W3CDTF">2023-04-27T20:33:55Z</dcterms:created>
  <dcterms:modified xsi:type="dcterms:W3CDTF">2023-04-28T00:13:04Z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